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64" r:id="rId2"/>
    <p:sldId id="265" r:id="rId3"/>
    <p:sldId id="274" r:id="rId4"/>
    <p:sldId id="268" r:id="rId5"/>
    <p:sldId id="269" r:id="rId6"/>
    <p:sldId id="271" r:id="rId7"/>
    <p:sldId id="272" r:id="rId8"/>
    <p:sldId id="266" r:id="rId9"/>
    <p:sldId id="273" r:id="rId10"/>
    <p:sldId id="270" r:id="rId11"/>
    <p:sldId id="275" r:id="rId12"/>
    <p:sldId id="276" r:id="rId13"/>
    <p:sldId id="267" r:id="rId14"/>
    <p:sldId id="277" r:id="rId15"/>
    <p:sldId id="278" r:id="rId16"/>
    <p:sldId id="279" r:id="rId17"/>
    <p:sldId id="26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74264" autoAdjust="0"/>
  </p:normalViewPr>
  <p:slideViewPr>
    <p:cSldViewPr snapToGrid="0" snapToObjects="1">
      <p:cViewPr varScale="1">
        <p:scale>
          <a:sx n="81" d="100"/>
          <a:sy n="81" d="100"/>
        </p:scale>
        <p:origin x="2520"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4/10/19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‹Nº›</a:t>
            </a:fld>
            <a:endParaRPr lang="en-US"/>
          </a:p>
        </p:txBody>
      </p:sp>
    </p:spTree>
    <p:extLst>
      <p:ext uri="{BB962C8B-B14F-4D97-AF65-F5344CB8AC3E}">
        <p14:creationId xmlns:p14="http://schemas.microsoft.com/office/powerpoint/2010/main" val="19161002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1646016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strike="noStrike" spc="-1" dirty="0">
                <a:solidFill>
                  <a:srgbClr val="000000"/>
                </a:solidFill>
                <a:uFill>
                  <a:solidFill>
                    <a:srgbClr val="FFFFFF"/>
                  </a:solidFill>
                </a:uFill>
                <a:latin typeface="+mn-lt"/>
                <a:ea typeface="+mn-ea"/>
              </a:rPr>
              <a:t>La presentación de los formadores y estudiantes es el siguiente paso.  Es importante aprovechar esta primera oportunidad para que interactúen entre sí y con los formadores. Se pedirá a los delegados trabajar en parejas con alguien de la clase que aún no conozcan.  Luego, deben dirigirse a pedirle a su «pareja» responder a las siguientes preguntas:</a:t>
            </a:r>
            <a:endParaRPr lang="es-ES" dirty="0"/>
          </a:p>
          <a:p>
            <a:pPr marL="216000" indent="-216000">
              <a:lnSpc>
                <a:spcPct val="100000"/>
              </a:lnSpc>
            </a:pPr>
            <a:r>
              <a:rPr lang="es-ES" sz="1200" strike="noStrike" spc="-1" dirty="0">
                <a:solidFill>
                  <a:srgbClr val="000000"/>
                </a:solidFill>
                <a:uFill>
                  <a:solidFill>
                    <a:srgbClr val="FFFFFF"/>
                  </a:solidFill>
                </a:uFill>
                <a:latin typeface="+mn-lt"/>
                <a:ea typeface="+mn-ea"/>
              </a:rPr>
              <a:t>Su nombre y país</a:t>
            </a:r>
            <a:endParaRPr lang="es-ES" dirty="0"/>
          </a:p>
          <a:p>
            <a:pPr marL="216000" indent="-216000">
              <a:lnSpc>
                <a:spcPct val="100000"/>
              </a:lnSpc>
            </a:pPr>
            <a:r>
              <a:rPr lang="es-ES" sz="1200" strike="noStrike" spc="-1" dirty="0">
                <a:solidFill>
                  <a:srgbClr val="000000"/>
                </a:solidFill>
                <a:uFill>
                  <a:solidFill>
                    <a:srgbClr val="FFFFFF"/>
                  </a:solidFill>
                </a:uFill>
                <a:latin typeface="+mn-lt"/>
                <a:ea typeface="+mn-ea"/>
              </a:rPr>
              <a:t>Dónde trabajan</a:t>
            </a:r>
            <a:endParaRPr lang="es-ES" dirty="0"/>
          </a:p>
          <a:p>
            <a:pPr marL="216000" indent="-216000">
              <a:lnSpc>
                <a:spcPct val="100000"/>
              </a:lnSpc>
            </a:pPr>
            <a:r>
              <a:rPr lang="es-ES" sz="1200" strike="noStrike" spc="-1" dirty="0">
                <a:solidFill>
                  <a:srgbClr val="000000"/>
                </a:solidFill>
                <a:uFill>
                  <a:solidFill>
                    <a:srgbClr val="FFFFFF"/>
                  </a:solidFill>
                </a:uFill>
                <a:latin typeface="+mn-lt"/>
                <a:ea typeface="+mn-ea"/>
              </a:rPr>
              <a:t>Qué hacen</a:t>
            </a:r>
            <a:endParaRPr lang="es-ES" dirty="0"/>
          </a:p>
          <a:p>
            <a:pPr marL="216000" indent="-216000">
              <a:lnSpc>
                <a:spcPct val="100000"/>
              </a:lnSpc>
            </a:pPr>
            <a:r>
              <a:rPr lang="es-ES" sz="1200" strike="noStrike" spc="-1" dirty="0">
                <a:solidFill>
                  <a:srgbClr val="000000"/>
                </a:solidFill>
                <a:uFill>
                  <a:solidFill>
                    <a:srgbClr val="FFFFFF"/>
                  </a:solidFill>
                </a:uFill>
                <a:latin typeface="+mn-lt"/>
                <a:ea typeface="+mn-ea"/>
              </a:rPr>
              <a:t>Su experiencia como formador</a:t>
            </a:r>
            <a:endParaRPr lang="es-ES" dirty="0"/>
          </a:p>
          <a:p>
            <a:pPr marL="216000" indent="-216000">
              <a:lnSpc>
                <a:spcPct val="100000"/>
              </a:lnSpc>
            </a:pPr>
            <a:r>
              <a:rPr lang="es-ES" sz="1200" strike="noStrike" spc="-1" dirty="0">
                <a:solidFill>
                  <a:srgbClr val="000000"/>
                </a:solidFill>
                <a:uFill>
                  <a:solidFill>
                    <a:srgbClr val="FFFFFF"/>
                  </a:solidFill>
                </a:uFill>
                <a:latin typeface="+mn-lt"/>
                <a:ea typeface="+mn-ea"/>
              </a:rPr>
              <a:t>Algo interesante acerca de ellos</a:t>
            </a:r>
            <a:endParaRPr lang="es-ES" dirty="0"/>
          </a:p>
          <a:p>
            <a:pPr marL="216000" indent="-216000">
              <a:lnSpc>
                <a:spcPct val="100000"/>
              </a:lnSpc>
            </a:pPr>
            <a:endParaRPr lang="es-ES" dirty="0"/>
          </a:p>
          <a:p>
            <a:pPr>
              <a:lnSpc>
                <a:spcPct val="100000"/>
              </a:lnSpc>
            </a:pPr>
            <a:r>
              <a:rPr lang="es-ES" sz="1200" strike="noStrike" spc="-1" dirty="0">
                <a:solidFill>
                  <a:srgbClr val="000000"/>
                </a:solidFill>
                <a:uFill>
                  <a:solidFill>
                    <a:srgbClr val="FFFFFF"/>
                  </a:solidFill>
                </a:uFill>
                <a:latin typeface="+mn-lt"/>
                <a:ea typeface="+mn-ea"/>
              </a:rPr>
              <a:t>Las parejas deben hacer las mismas preguntas al otro.  Luego, tendrán que presentar a su «nuevo colega» al resto de la clase.  El formador debe tomar notas de la información que se brinde para apoyar al conocimiento de los estudiantes.</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15</a:t>
            </a:fld>
            <a:endParaRPr lang="en-US"/>
          </a:p>
        </p:txBody>
      </p:sp>
    </p:spTree>
    <p:extLst>
      <p:ext uri="{BB962C8B-B14F-4D97-AF65-F5344CB8AC3E}">
        <p14:creationId xmlns:p14="http://schemas.microsoft.com/office/powerpoint/2010/main" val="4097672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1" strike="noStrike" spc="-1" dirty="0">
                <a:solidFill>
                  <a:srgbClr val="000000"/>
                </a:solidFill>
                <a:uFill>
                  <a:solidFill>
                    <a:srgbClr val="FFFFFF"/>
                  </a:solidFill>
                </a:uFill>
                <a:latin typeface="+mn-lt"/>
                <a:ea typeface="+mn-ea"/>
              </a:rPr>
              <a:t>Resumen/Recapitulación</a:t>
            </a:r>
            <a:endParaRPr lang="es-ES" dirty="0"/>
          </a:p>
          <a:p>
            <a:r>
              <a:rPr lang="es-ES" sz="1200" strike="noStrike" spc="-1" dirty="0">
                <a:solidFill>
                  <a:srgbClr val="000000"/>
                </a:solidFill>
                <a:uFill>
                  <a:solidFill>
                    <a:srgbClr val="FFFFFF"/>
                  </a:solidFill>
                </a:uFill>
                <a:latin typeface="+mn-lt"/>
                <a:ea typeface="+mn-ea"/>
              </a:rPr>
              <a:t>El formador debe recapitular o poner a prueba los conocimientos sobre los siguientes puntos para asegurarse de que los estudiantes hayan entendido los objetivos de aprendizaje de la sesión.  Se les debe dar tiempo para hacer preguntas en momentos oportunos durante la sesión.</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16</a:t>
            </a:fld>
            <a:endParaRPr lang="en-US"/>
          </a:p>
        </p:txBody>
      </p:sp>
    </p:spTree>
    <p:extLst>
      <p:ext uri="{BB962C8B-B14F-4D97-AF65-F5344CB8AC3E}">
        <p14:creationId xmlns:p14="http://schemas.microsoft.com/office/powerpoint/2010/main" val="2280251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strike="noStrike" spc="-1" dirty="0">
                <a:solidFill>
                  <a:srgbClr val="000000"/>
                </a:solidFill>
                <a:uFill>
                  <a:solidFill>
                    <a:srgbClr val="FFFFFF"/>
                  </a:solidFill>
                </a:uFill>
                <a:latin typeface="+mn-lt"/>
                <a:ea typeface="+mn-ea"/>
              </a:rPr>
              <a:t>Los temas de salud y seguridad se abordan en esta transparencia.  Estos serán diferentes según el lugar donde se imparta el curso. El formador es responsable de asegurarse de tener la información correcta para impartir a los delegados.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p14="http://schemas.microsoft.com/office/powerpoint/2010/main" val="650295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1" strike="noStrike" spc="-1" dirty="0">
                <a:solidFill>
                  <a:srgbClr val="000000"/>
                </a:solidFill>
                <a:uFill>
                  <a:solidFill>
                    <a:srgbClr val="FFFFFF"/>
                  </a:solidFill>
                </a:uFill>
                <a:latin typeface="+mn-lt"/>
                <a:ea typeface="+mn-ea"/>
              </a:rPr>
              <a:t>PowerPoint</a:t>
            </a:r>
            <a:r>
              <a:rPr lang="es-ES" sz="1200" strike="noStrike" spc="-1" dirty="0">
                <a:solidFill>
                  <a:srgbClr val="000000"/>
                </a:solidFill>
                <a:uFill>
                  <a:solidFill>
                    <a:srgbClr val="FFFFFF"/>
                  </a:solidFill>
                </a:uFill>
                <a:latin typeface="+mn-lt"/>
                <a:ea typeface="+mn-ea"/>
              </a:rPr>
              <a:t> (u otro tipo de presentación)</a:t>
            </a:r>
            <a:endParaRPr lang="es-ES" dirty="0"/>
          </a:p>
          <a:p>
            <a:r>
              <a:rPr lang="es-ES" sz="1200" strike="noStrike" spc="-1" dirty="0">
                <a:solidFill>
                  <a:srgbClr val="000000"/>
                </a:solidFill>
                <a:uFill>
                  <a:solidFill>
                    <a:srgbClr val="FFFFFF"/>
                  </a:solidFill>
                </a:uFill>
                <a:latin typeface="+mn-lt"/>
                <a:ea typeface="+mn-ea"/>
              </a:rPr>
              <a:t>Se ha preparado una presentación de PowerPoint para esta sesión.  Es una presentación general y no toma en cuenta las cuestiones nacionales que probablemente se necesiten tratar cuando este curso se aborda a nivel nacional.  El formador debe asegurarse de que la información en esta presentación sea relevante para el lugar donde se imparta el curso.</a:t>
            </a:r>
            <a:endParaRPr lang="es-ES" dirty="0"/>
          </a:p>
          <a:p>
            <a:r>
              <a:rPr lang="es-ES" sz="1200" strike="noStrike" spc="-1" dirty="0">
                <a:solidFill>
                  <a:srgbClr val="000000"/>
                </a:solidFill>
                <a:uFill>
                  <a:solidFill>
                    <a:srgbClr val="FFFFFF"/>
                  </a:solidFill>
                </a:uFill>
                <a:latin typeface="+mn-lt"/>
                <a:ea typeface="+mn-ea"/>
              </a:rPr>
              <a:t> </a:t>
            </a:r>
            <a:endParaRPr lang="es-ES" dirty="0"/>
          </a:p>
          <a:p>
            <a:r>
              <a:rPr lang="es-ES" sz="1200" strike="noStrike" spc="-1" dirty="0">
                <a:solidFill>
                  <a:srgbClr val="000000"/>
                </a:solidFill>
                <a:uFill>
                  <a:solidFill>
                    <a:srgbClr val="FFFFFF"/>
                  </a:solidFill>
                </a:uFill>
                <a:latin typeface="+mn-lt"/>
                <a:ea typeface="+mn-ea"/>
              </a:rPr>
              <a:t>Los propósitos de esta sesión son los siguientes:</a:t>
            </a:r>
            <a:endParaRPr lang="es-ES" dirty="0"/>
          </a:p>
          <a:p>
            <a:pPr marL="216000" indent="-216000">
              <a:lnSpc>
                <a:spcPct val="100000"/>
              </a:lnSpc>
            </a:pPr>
            <a:r>
              <a:rPr lang="es-ES" sz="1200" strike="noStrike" spc="-1" dirty="0">
                <a:solidFill>
                  <a:srgbClr val="000000"/>
                </a:solidFill>
                <a:uFill>
                  <a:solidFill>
                    <a:srgbClr val="FFFFFF"/>
                  </a:solidFill>
                </a:uFill>
                <a:latin typeface="+mn-lt"/>
                <a:ea typeface="+mn-ea"/>
              </a:rPr>
              <a:t>Proporcionar a los delegados información sobre la necesidad del curso de formación, su propósito y objetivos. </a:t>
            </a:r>
            <a:endParaRPr lang="es-ES" dirty="0"/>
          </a:p>
          <a:p>
            <a:pPr marL="216000" indent="-216000">
              <a:lnSpc>
                <a:spcPct val="100000"/>
              </a:lnSpc>
            </a:pPr>
            <a:r>
              <a:rPr lang="es-ES" sz="1200" strike="noStrike" spc="-1" dirty="0">
                <a:solidFill>
                  <a:srgbClr val="000000"/>
                </a:solidFill>
                <a:uFill>
                  <a:solidFill>
                    <a:srgbClr val="FFFFFF"/>
                  </a:solidFill>
                </a:uFill>
                <a:latin typeface="+mn-lt"/>
                <a:ea typeface="+mn-ea"/>
              </a:rPr>
              <a:t>Asegurarse de que los delegados tengan suficiente información sobre el programa de actividades y el calendario.  </a:t>
            </a:r>
            <a:endParaRPr lang="es-ES" dirty="0"/>
          </a:p>
          <a:p>
            <a:pPr marL="216000" indent="-216000">
              <a:lnSpc>
                <a:spcPct val="100000"/>
              </a:lnSpc>
            </a:pPr>
            <a:r>
              <a:rPr lang="es-ES" sz="1200" strike="noStrike" spc="-1" dirty="0">
                <a:solidFill>
                  <a:srgbClr val="000000"/>
                </a:solidFill>
                <a:uFill>
                  <a:solidFill>
                    <a:srgbClr val="FFFFFF"/>
                  </a:solidFill>
                </a:uFill>
                <a:latin typeface="+mn-lt"/>
                <a:ea typeface="+mn-ea"/>
              </a:rPr>
              <a:t>Brindar información sobre los aspectos administrativos, de salud y seguridad del curso. </a:t>
            </a:r>
            <a:endParaRPr lang="es-ES" dirty="0"/>
          </a:p>
          <a:p>
            <a:pPr marL="216000" indent="-216000">
              <a:lnSpc>
                <a:spcPct val="100000"/>
              </a:lnSpc>
            </a:pPr>
            <a:r>
              <a:rPr lang="es-ES" sz="1200" strike="noStrike" spc="-1" dirty="0">
                <a:solidFill>
                  <a:srgbClr val="000000"/>
                </a:solidFill>
                <a:uFill>
                  <a:solidFill>
                    <a:srgbClr val="FFFFFF"/>
                  </a:solidFill>
                </a:uFill>
                <a:latin typeface="+mn-lt"/>
                <a:ea typeface="+mn-ea"/>
              </a:rPr>
              <a:t>Presentar a los delegados a los formadores y demás delegados.</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3134082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strike="noStrike" spc="-1" dirty="0">
                <a:solidFill>
                  <a:srgbClr val="000000"/>
                </a:solidFill>
                <a:uFill>
                  <a:solidFill>
                    <a:srgbClr val="FFFFFF"/>
                  </a:solidFill>
                </a:uFill>
                <a:latin typeface="+mn-lt"/>
                <a:ea typeface="+mn-ea"/>
              </a:rPr>
              <a:t>Los antecedentes del curso se proporcionan para los delegados, El título de este curso es «Formación Avanzada sobre Delitos Cibernéticos y Evidencias Electrónicas para Jueces y Fiscales». Este curso se ha desarrollado como resultado del proyecto común de la Unión Europea y el Consejo Europeo sobre la Cooperación Regional en los Delitos Cibernéticos en la región del Instrumento de Preadhesión (IPA).</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116308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strike="noStrike" spc="-1" dirty="0">
                <a:solidFill>
                  <a:srgbClr val="000000"/>
                </a:solidFill>
                <a:uFill>
                  <a:solidFill>
                    <a:srgbClr val="FFFFFF"/>
                  </a:solidFill>
                </a:uFill>
                <a:latin typeface="+mn-lt"/>
                <a:ea typeface="+mn-ea"/>
              </a:rPr>
              <a:t>Esta formación es necesaria porque los jueces y los fiscales desempeñan un papel importante en la investigación y enjuiciamiento de personas o grupos que han cometido delitos. Con el incremento en el número de incidencias donde estos delitos tienen un elemento del delito cibernético, existe una mayor necesidad de que los jueces y fiscales estén adecuadamente capacitados para comprender la naturaleza de estos delitos y también para tener conocimiento de la legislación y los instrumentos jurídicos para la cooperación internacional disponibles para manejar los casos de delitos cibernéticos.</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356130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strike="noStrike" spc="-1" dirty="0">
                <a:solidFill>
                  <a:srgbClr val="000000"/>
                </a:solidFill>
                <a:uFill>
                  <a:solidFill>
                    <a:srgbClr val="FFFFFF"/>
                  </a:solidFill>
                </a:uFill>
                <a:latin typeface="+mn-lt"/>
                <a:ea typeface="+mn-ea"/>
              </a:rPr>
              <a:t>El propósito general del curso se explica a los delegados al inicio del curso.  Esto les permitirá entender la razón general por la que están llevando el curso.  El propósito del curso es proporcionar los conocimientos y habilidades necesarias para permitir que los jueces y fiscales cumplan con sus funciones en relación a las investigaciones sobre los delitos informáticos.  Este curso está diseñado para desarrollar los resultados de aprendizaje del curso de formación básica sobre delitos cibernéticos para jueces y fiscales y sólo deben asistir a este curso aquellos que hayan completado el curso básico satisfactoriamente. </a:t>
            </a:r>
            <a:r>
              <a:rPr lang="en-US" sz="1200"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7</a:t>
            </a:fld>
            <a:endParaRPr lang="en-US"/>
          </a:p>
        </p:txBody>
      </p:sp>
    </p:spTree>
    <p:extLst>
      <p:ext uri="{BB962C8B-B14F-4D97-AF65-F5344CB8AC3E}">
        <p14:creationId xmlns:p14="http://schemas.microsoft.com/office/powerpoint/2010/main" val="1853603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200" strike="noStrike" spc="-1" dirty="0">
                <a:solidFill>
                  <a:srgbClr val="000000"/>
                </a:solidFill>
                <a:uFill>
                  <a:solidFill>
                    <a:srgbClr val="FFFFFF"/>
                  </a:solidFill>
                </a:uFill>
                <a:latin typeface="+mn-lt"/>
                <a:ea typeface="+mn-ea"/>
              </a:rPr>
              <a:t>Esta transparencia se deja en blanco para que sea completada en cada país con los nombres de los formadores del curso.</a:t>
            </a:r>
            <a:endParaRPr lang="es-ES" dirty="0"/>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10</a:t>
            </a:fld>
            <a:endParaRPr lang="en-US"/>
          </a:p>
        </p:txBody>
      </p:sp>
    </p:spTree>
    <p:extLst>
      <p:ext uri="{BB962C8B-B14F-4D97-AF65-F5344CB8AC3E}">
        <p14:creationId xmlns:p14="http://schemas.microsoft.com/office/powerpoint/2010/main" val="4973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strike="noStrike" spc="-1" dirty="0">
                <a:uFill>
                  <a:solidFill>
                    <a:srgbClr val="FFFFFF"/>
                  </a:solidFill>
                </a:uFill>
                <a:latin typeface="Arial"/>
              </a:rPr>
              <a:t>Este curso contiene un conjunto de presentaciones y ejercicios basados en un caso.  Está estructurado de esa forma como consecuencia de las solicitudes recibidas durante el curso básico para obtener más información sobre los casos y los análisis forenses digitales.  Este curso permitirá a los delegados, no sólo escuchar a los expertos que proporcionan la información, sino también trabajar en una investigación por sí mismos, trabajando sobre la información que se proporcionará durante el curso.</a:t>
            </a:r>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12</a:t>
            </a:fld>
            <a:endParaRPr lang="en-US"/>
          </a:p>
        </p:txBody>
      </p:sp>
    </p:spTree>
    <p:extLst>
      <p:ext uri="{BB962C8B-B14F-4D97-AF65-F5344CB8AC3E}">
        <p14:creationId xmlns:p14="http://schemas.microsoft.com/office/powerpoint/2010/main" val="1981359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200" strike="noStrike" spc="-1" dirty="0">
                <a:solidFill>
                  <a:srgbClr val="000000"/>
                </a:solidFill>
                <a:uFill>
                  <a:solidFill>
                    <a:srgbClr val="FFFFFF"/>
                  </a:solidFill>
                </a:uFill>
                <a:latin typeface="+mn-lt"/>
                <a:ea typeface="+mn-ea"/>
              </a:rPr>
              <a:t>El calendario del curso se explicará a los estudiantes en esta etapa.  Éste debe incluir los horarios del curso, el refrigerio y otros descansos y una breve descripción de cada sesión.  La inclusión o exclusión de cualquier evaluación se debe tratar en esta etapa.  Si hay una evaluación, debe explicarse al detalle, incluyendo las expectativas en materia de estudio.</a:t>
            </a:r>
            <a:endParaRPr lang="es-ES" dirty="0"/>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13</a:t>
            </a:fld>
            <a:endParaRPr lang="en-US"/>
          </a:p>
        </p:txBody>
      </p:sp>
    </p:spTree>
    <p:extLst>
      <p:ext uri="{BB962C8B-B14F-4D97-AF65-F5344CB8AC3E}">
        <p14:creationId xmlns:p14="http://schemas.microsoft.com/office/powerpoint/2010/main" val="3901472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4/10/19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4/10/19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4/10/19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4/10/19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4/10/19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4/10/19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4/10/19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4/10/19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ES" spc="-1" dirty="0">
                <a:solidFill>
                  <a:srgbClr val="000000"/>
                </a:solidFill>
                <a:uFill>
                  <a:solidFill>
                    <a:srgbClr val="FFFFFF"/>
                  </a:solidFill>
                </a:uFill>
              </a:rPr>
              <a:t>Formación Avanzada sobre Delitos Cibernéticos para Jueces y Fiscales</a:t>
            </a:r>
            <a:endParaRPr lang="en-US" dirty="0"/>
          </a:p>
        </p:txBody>
      </p:sp>
      <p:pic>
        <p:nvPicPr>
          <p:cNvPr id="4" name="Picture 3" descr="COE.png"/>
          <p:cNvPicPr>
            <a:picLocks noChangeAspect="1"/>
          </p:cNvPicPr>
          <p:nvPr/>
        </p:nvPicPr>
        <p:blipFill>
          <a:blip r:embed="rId3"/>
          <a:stretch>
            <a:fillRect/>
          </a:stretch>
        </p:blipFill>
        <p:spPr>
          <a:xfrm>
            <a:off x="1517650" y="552450"/>
            <a:ext cx="6108700" cy="1104900"/>
          </a:xfrm>
          <a:prstGeom prst="rect">
            <a:avLst/>
          </a:prstGeom>
        </p:spPr>
      </p:pic>
      <p:sp>
        <p:nvSpPr>
          <p:cNvPr id="5" name="Subtitle 2"/>
          <p:cNvSpPr txBox="1">
            <a:spLocks/>
          </p:cNvSpPr>
          <p:nvPr/>
        </p:nvSpPr>
        <p:spPr>
          <a:xfrm>
            <a:off x="1371600" y="3938131"/>
            <a:ext cx="6400800" cy="1752600"/>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s-ES" spc="-1" dirty="0">
                <a:solidFill>
                  <a:srgbClr val="A6A6A6"/>
                </a:solidFill>
                <a:uFill>
                  <a:solidFill>
                    <a:srgbClr val="FFFFFF"/>
                  </a:solidFill>
                </a:uFill>
              </a:rPr>
              <a:t>Sesión</a:t>
            </a:r>
            <a:r>
              <a:rPr lang="en-US" dirty="0">
                <a:solidFill>
                  <a:schemeClr val="bg1">
                    <a:lumMod val="65000"/>
                  </a:schemeClr>
                </a:solidFill>
              </a:rPr>
              <a:t> 1.1.1</a:t>
            </a:r>
          </a:p>
          <a:p>
            <a:r>
              <a:rPr lang="es-ES" spc="-1" dirty="0">
                <a:solidFill>
                  <a:srgbClr val="A6A6A6"/>
                </a:solidFill>
                <a:uFill>
                  <a:solidFill>
                    <a:srgbClr val="FFFFFF"/>
                  </a:solidFill>
                </a:uFill>
              </a:rPr>
              <a:t>Apertura del curso y presentaciones</a:t>
            </a:r>
            <a:endParaRPr lang="en-US" dirty="0">
              <a:solidFill>
                <a:schemeClr val="bg1">
                  <a:lumMod val="65000"/>
                </a:schemeClr>
              </a:solidFill>
            </a:endParaRPr>
          </a:p>
        </p:txBody>
      </p:sp>
    </p:spTree>
    <p:extLst>
      <p:ext uri="{BB962C8B-B14F-4D97-AF65-F5344CB8AC3E}">
        <p14:creationId xmlns:p14="http://schemas.microsoft.com/office/powerpoint/2010/main" val="1269317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s-ES" b="1" spc="-1" dirty="0">
                <a:solidFill>
                  <a:srgbClr val="000000"/>
                </a:solidFill>
                <a:uFill>
                  <a:solidFill>
                    <a:srgbClr val="FFFFFF"/>
                  </a:solidFill>
                </a:uFill>
              </a:rPr>
              <a:t>Formadores</a:t>
            </a:r>
            <a:endParaRPr lang="en-US" b="1" dirty="0"/>
          </a:p>
        </p:txBody>
      </p:sp>
      <p:sp>
        <p:nvSpPr>
          <p:cNvPr id="3" name="Content Placeholder 2"/>
          <p:cNvSpPr>
            <a:spLocks noGrp="1"/>
          </p:cNvSpPr>
          <p:nvPr>
            <p:ph idx="1"/>
          </p:nvPr>
        </p:nvSpPr>
        <p:spPr>
          <a:xfrm>
            <a:off x="457200" y="1340962"/>
            <a:ext cx="8452402" cy="5363849"/>
          </a:xfrm>
        </p:spPr>
        <p:txBody>
          <a:bodyPr>
            <a:normAutofit/>
          </a:bodyPr>
          <a:lstStyle/>
          <a:p>
            <a:pPr>
              <a:lnSpc>
                <a:spcPct val="100000"/>
              </a:lnSpc>
            </a:pPr>
            <a:r>
              <a:rPr lang="es-ES" b="1" spc="-1" dirty="0">
                <a:solidFill>
                  <a:srgbClr val="000000"/>
                </a:solidFill>
                <a:uFill>
                  <a:solidFill>
                    <a:srgbClr val="FFFFFF"/>
                  </a:solidFill>
                </a:uFill>
              </a:rPr>
              <a:t>Este curso</a:t>
            </a:r>
            <a:endParaRPr lang="es-ES" dirty="0"/>
          </a:p>
          <a:p>
            <a:pPr marL="343080" indent="-342720">
              <a:buClr>
                <a:srgbClr val="FF0000"/>
              </a:buClr>
            </a:pPr>
            <a:r>
              <a:rPr lang="es-ES" spc="-1" dirty="0">
                <a:solidFill>
                  <a:srgbClr val="FF0000"/>
                </a:solidFill>
                <a:uFill>
                  <a:solidFill>
                    <a:srgbClr val="FFFFFF"/>
                  </a:solidFill>
                </a:uFill>
              </a:rPr>
              <a:t>Introducir la lista de los nombres de los formadores</a:t>
            </a:r>
            <a:endParaRPr lang="en-US" dirty="0">
              <a:solidFill>
                <a:srgbClr val="FF0000"/>
              </a:solidFill>
            </a:endParaRPr>
          </a:p>
          <a:p>
            <a:pPr marL="0" indent="0">
              <a:buNone/>
            </a:pPr>
            <a:endParaRPr lang="en-US" dirty="0"/>
          </a:p>
          <a:p>
            <a:endParaRPr lang="en-US" dirty="0"/>
          </a:p>
        </p:txBody>
      </p:sp>
    </p:spTree>
    <p:extLst>
      <p:ext uri="{BB962C8B-B14F-4D97-AF65-F5344CB8AC3E}">
        <p14:creationId xmlns:p14="http://schemas.microsoft.com/office/powerpoint/2010/main" val="1430428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569660"/>
          </a:xfrm>
          <a:prstGeom prst="rect">
            <a:avLst/>
          </a:prstGeom>
          <a:noFill/>
        </p:spPr>
        <p:txBody>
          <a:bodyPr wrap="square" rtlCol="0">
            <a:spAutoFit/>
          </a:bodyPr>
          <a:lstStyle/>
          <a:p>
            <a:pPr algn="ctr">
              <a:lnSpc>
                <a:spcPct val="100000"/>
              </a:lnSpc>
            </a:pPr>
            <a:r>
              <a:rPr lang="es-ES" sz="3200" b="1" spc="-1" dirty="0">
                <a:solidFill>
                  <a:srgbClr val="122031"/>
                </a:solidFill>
                <a:uFill>
                  <a:solidFill>
                    <a:srgbClr val="FFFFFF"/>
                  </a:solidFill>
                </a:uFill>
              </a:rPr>
              <a:t>Metodología</a:t>
            </a:r>
            <a:endParaRPr lang="es-ES" sz="3200" dirty="0"/>
          </a:p>
          <a:p>
            <a:pPr algn="ctr">
              <a:lnSpc>
                <a:spcPct val="100000"/>
              </a:lnSpc>
            </a:pPr>
            <a:r>
              <a:rPr lang="es-ES" sz="3200" b="1" spc="-1" dirty="0">
                <a:solidFill>
                  <a:srgbClr val="122031"/>
                </a:solidFill>
                <a:uFill>
                  <a:solidFill>
                    <a:srgbClr val="FFFFFF"/>
                  </a:solidFill>
                </a:uFill>
              </a:rPr>
              <a:t>y</a:t>
            </a:r>
            <a:endParaRPr lang="es-ES" sz="3200" dirty="0"/>
          </a:p>
          <a:p>
            <a:pPr algn="ctr">
              <a:lnSpc>
                <a:spcPct val="100000"/>
              </a:lnSpc>
            </a:pPr>
            <a:r>
              <a:rPr lang="es-ES" sz="3200" b="1" spc="-1" dirty="0">
                <a:solidFill>
                  <a:srgbClr val="122031"/>
                </a:solidFill>
                <a:uFill>
                  <a:solidFill>
                    <a:srgbClr val="FFFFFF"/>
                  </a:solidFill>
                </a:uFill>
              </a:rPr>
              <a:t>calendario</a:t>
            </a:r>
            <a:endParaRPr lang="en-US" sz="3200" dirty="0"/>
          </a:p>
        </p:txBody>
      </p:sp>
    </p:spTree>
    <p:extLst>
      <p:ext uri="{BB962C8B-B14F-4D97-AF65-F5344CB8AC3E}">
        <p14:creationId xmlns:p14="http://schemas.microsoft.com/office/powerpoint/2010/main" val="372841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endParaRPr lang="en-US" sz="2600" b="1" dirty="0"/>
          </a:p>
          <a:p>
            <a:pPr>
              <a:buFont typeface="Wingdings" charset="2"/>
              <a:buChar char="²"/>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s-ES" b="1" spc="-1" dirty="0">
                <a:solidFill>
                  <a:srgbClr val="000000"/>
                </a:solidFill>
                <a:uFill>
                  <a:solidFill>
                    <a:srgbClr val="FFFFFF"/>
                  </a:solidFill>
                </a:uFill>
              </a:rPr>
              <a:t>Metodología</a:t>
            </a:r>
            <a:endParaRPr lang="en-US" b="1" dirty="0"/>
          </a:p>
        </p:txBody>
      </p:sp>
      <p:sp>
        <p:nvSpPr>
          <p:cNvPr id="2" name="Rectangle 1"/>
          <p:cNvSpPr/>
          <p:nvPr/>
        </p:nvSpPr>
        <p:spPr>
          <a:xfrm>
            <a:off x="684591" y="1234397"/>
            <a:ext cx="8002209" cy="5755422"/>
          </a:xfrm>
          <a:prstGeom prst="rect">
            <a:avLst/>
          </a:prstGeom>
        </p:spPr>
        <p:txBody>
          <a:bodyPr wrap="square">
            <a:spAutoFit/>
          </a:bodyPr>
          <a:lstStyle/>
          <a:p>
            <a:pPr marL="285750" indent="-285750">
              <a:spcBef>
                <a:spcPts val="0"/>
              </a:spcBef>
              <a:buFont typeface="Arial"/>
              <a:buChar char="•"/>
            </a:pPr>
            <a:endParaRPr lang="en-US" sz="3200" dirty="0"/>
          </a:p>
          <a:p>
            <a:pPr marL="285840" indent="-285480">
              <a:lnSpc>
                <a:spcPct val="100000"/>
              </a:lnSpc>
              <a:buFont typeface="Arial"/>
              <a:buChar char="•"/>
            </a:pPr>
            <a:r>
              <a:rPr lang="es-ES" sz="3200" spc="-1" dirty="0">
                <a:solidFill>
                  <a:srgbClr val="000000"/>
                </a:solidFill>
                <a:uFill>
                  <a:solidFill>
                    <a:srgbClr val="FFFFFF"/>
                  </a:solidFill>
                </a:uFill>
              </a:rPr>
              <a:t>Presentaciones y ejercicios prácticos</a:t>
            </a:r>
            <a:endParaRPr lang="es-ES" sz="3200" dirty="0"/>
          </a:p>
          <a:p>
            <a:pPr marL="285840" indent="-285480">
              <a:lnSpc>
                <a:spcPct val="100000"/>
              </a:lnSpc>
              <a:buFont typeface="Arial"/>
              <a:buChar char="•"/>
            </a:pPr>
            <a:r>
              <a:rPr lang="es-ES" sz="3200" spc="-1" dirty="0">
                <a:solidFill>
                  <a:srgbClr val="000000"/>
                </a:solidFill>
                <a:uFill>
                  <a:solidFill>
                    <a:srgbClr val="FFFFFF"/>
                  </a:solidFill>
                </a:uFill>
              </a:rPr>
              <a:t>En base a casos</a:t>
            </a:r>
            <a:endParaRPr lang="es-ES" sz="3200" dirty="0"/>
          </a:p>
          <a:p>
            <a:pPr marL="285840" indent="-285480">
              <a:lnSpc>
                <a:spcPct val="100000"/>
              </a:lnSpc>
              <a:buFont typeface="Arial"/>
              <a:buChar char="•"/>
            </a:pPr>
            <a:r>
              <a:rPr lang="es-ES" sz="3200" spc="-1" dirty="0">
                <a:solidFill>
                  <a:srgbClr val="000000"/>
                </a:solidFill>
                <a:uFill>
                  <a:solidFill>
                    <a:srgbClr val="FFFFFF"/>
                  </a:solidFill>
                </a:uFill>
              </a:rPr>
              <a:t>Suministro de papel continuo </a:t>
            </a:r>
            <a:endParaRPr lang="es-ES" sz="3200" dirty="0"/>
          </a:p>
          <a:p>
            <a:pPr marL="285840" indent="-285480">
              <a:lnSpc>
                <a:spcPct val="100000"/>
              </a:lnSpc>
              <a:buFont typeface="Arial"/>
              <a:buChar char="•"/>
            </a:pPr>
            <a:r>
              <a:rPr lang="es-ES" sz="3200" spc="-1" dirty="0">
                <a:solidFill>
                  <a:srgbClr val="000000"/>
                </a:solidFill>
                <a:uFill>
                  <a:solidFill>
                    <a:srgbClr val="FFFFFF"/>
                  </a:solidFill>
                </a:uFill>
              </a:rPr>
              <a:t>Trabajo en grupo sobre temas específicos</a:t>
            </a:r>
            <a:endParaRPr lang="es-ES" sz="3200" dirty="0"/>
          </a:p>
          <a:p>
            <a:pPr marL="285840" indent="-285480">
              <a:lnSpc>
                <a:spcPct val="100000"/>
              </a:lnSpc>
              <a:buFont typeface="Arial"/>
              <a:buChar char="•"/>
            </a:pPr>
            <a:r>
              <a:rPr lang="es-ES" sz="3200" spc="-1" dirty="0">
                <a:solidFill>
                  <a:srgbClr val="000000"/>
                </a:solidFill>
                <a:uFill>
                  <a:solidFill>
                    <a:srgbClr val="FFFFFF"/>
                  </a:solidFill>
                </a:uFill>
              </a:rPr>
              <a:t>Comentarios del grupo</a:t>
            </a:r>
            <a:endParaRPr lang="es-ES" sz="3200" dirty="0"/>
          </a:p>
          <a:p>
            <a:pPr marL="285840" indent="-285480">
              <a:lnSpc>
                <a:spcPct val="100000"/>
              </a:lnSpc>
              <a:buFont typeface="Arial"/>
              <a:buChar char="•"/>
            </a:pPr>
            <a:r>
              <a:rPr lang="es-ES" sz="3200" spc="-1" dirty="0">
                <a:solidFill>
                  <a:srgbClr val="000000"/>
                </a:solidFill>
                <a:uFill>
                  <a:solidFill>
                    <a:srgbClr val="FFFFFF"/>
                  </a:solidFill>
                </a:uFill>
              </a:rPr>
              <a:t>Apoyo a los grupos por parte de los formadores</a:t>
            </a:r>
            <a:endParaRPr lang="es-ES" sz="3200" dirty="0"/>
          </a:p>
          <a:p>
            <a:pPr marL="285840" indent="-285480">
              <a:lnSpc>
                <a:spcPct val="100000"/>
              </a:lnSpc>
              <a:buFont typeface="Arial"/>
              <a:buChar char="•"/>
            </a:pPr>
            <a:r>
              <a:rPr lang="es-ES" sz="3200" spc="-1" dirty="0">
                <a:solidFill>
                  <a:srgbClr val="000000"/>
                </a:solidFill>
                <a:uFill>
                  <a:solidFill>
                    <a:srgbClr val="FFFFFF"/>
                  </a:solidFill>
                </a:uFill>
              </a:rPr>
              <a:t>Apoyo complementario de los formadores en sesiones de grupo</a:t>
            </a:r>
            <a:endParaRPr lang="en-US" sz="3200" dirty="0"/>
          </a:p>
          <a:p>
            <a:pPr>
              <a:spcBef>
                <a:spcPts val="0"/>
              </a:spcBef>
            </a:pPr>
            <a:endParaRPr lang="en-US" sz="2400" dirty="0"/>
          </a:p>
          <a:p>
            <a:pPr marL="285750" indent="-285750">
              <a:spcBef>
                <a:spcPts val="0"/>
              </a:spcBef>
              <a:buFont typeface="Arial"/>
              <a:buChar char="•"/>
            </a:pPr>
            <a:endParaRPr lang="en-US" sz="2400" dirty="0"/>
          </a:p>
        </p:txBody>
      </p:sp>
    </p:spTree>
    <p:extLst>
      <p:ext uri="{BB962C8B-B14F-4D97-AF65-F5344CB8AC3E}">
        <p14:creationId xmlns:p14="http://schemas.microsoft.com/office/powerpoint/2010/main" val="1032812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869300"/>
          </a:xfrm>
        </p:spPr>
        <p:txBody>
          <a:bodyPr>
            <a:normAutofit fontScale="90000"/>
          </a:bodyPr>
          <a:lstStyle/>
          <a:p>
            <a:r>
              <a:rPr lang="es-ES" b="1" spc="-1" dirty="0">
                <a:solidFill>
                  <a:srgbClr val="000000"/>
                </a:solidFill>
                <a:uFill>
                  <a:solidFill>
                    <a:srgbClr val="FFFFFF"/>
                  </a:solidFill>
                </a:uFill>
              </a:rPr>
              <a:t>Calendario del curso</a:t>
            </a:r>
            <a:br>
              <a:rPr lang="en-US" b="1" dirty="0"/>
            </a:br>
            <a:r>
              <a:rPr lang="es-ES" sz="2200" b="1" spc="-1" dirty="0">
                <a:solidFill>
                  <a:srgbClr val="000000"/>
                </a:solidFill>
                <a:uFill>
                  <a:solidFill>
                    <a:srgbClr val="FFFFFF"/>
                  </a:solidFill>
                </a:uFill>
              </a:rPr>
              <a:t>Programa del curso «avanzado» sobre Delitos Cibernéticos y Evidencias Electrónicas</a:t>
            </a:r>
            <a:endParaRPr lang="en-US" sz="2200" b="1" dirty="0"/>
          </a:p>
        </p:txBody>
      </p:sp>
    </p:spTree>
    <p:extLst>
      <p:ext uri="{BB962C8B-B14F-4D97-AF65-F5344CB8AC3E}">
        <p14:creationId xmlns:p14="http://schemas.microsoft.com/office/powerpoint/2010/main" val="2731319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53998"/>
          </a:xfrm>
          <a:prstGeom prst="rect">
            <a:avLst/>
          </a:prstGeom>
          <a:noFill/>
        </p:spPr>
        <p:txBody>
          <a:bodyPr wrap="square" rtlCol="0">
            <a:spAutoFit/>
          </a:bodyPr>
          <a:lstStyle/>
          <a:p>
            <a:pPr algn="ctr"/>
            <a:r>
              <a:rPr lang="es-ES" sz="3000" b="1" spc="-1" dirty="0">
                <a:solidFill>
                  <a:srgbClr val="122031"/>
                </a:solidFill>
                <a:uFill>
                  <a:solidFill>
                    <a:srgbClr val="FFFFFF"/>
                  </a:solidFill>
                </a:uFill>
              </a:rPr>
              <a:t>PRESENTACIONES</a:t>
            </a:r>
            <a:endParaRPr lang="en-US" sz="3000" dirty="0"/>
          </a:p>
        </p:txBody>
      </p:sp>
      <p:pic>
        <p:nvPicPr>
          <p:cNvPr id="3" name="Picture 2"/>
          <p:cNvPicPr>
            <a:picLocks noChangeAspect="1"/>
          </p:cNvPicPr>
          <p:nvPr/>
        </p:nvPicPr>
        <p:blipFill>
          <a:blip r:embed="rId2"/>
          <a:stretch>
            <a:fillRect/>
          </a:stretch>
        </p:blipFill>
        <p:spPr>
          <a:xfrm>
            <a:off x="0" y="4823208"/>
            <a:ext cx="2716551" cy="2034791"/>
          </a:xfrm>
          <a:prstGeom prst="rect">
            <a:avLst/>
          </a:prstGeom>
        </p:spPr>
      </p:pic>
    </p:spTree>
    <p:extLst>
      <p:ext uri="{BB962C8B-B14F-4D97-AF65-F5344CB8AC3E}">
        <p14:creationId xmlns:p14="http://schemas.microsoft.com/office/powerpoint/2010/main" val="2006682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4311"/>
          </a:xfrm>
        </p:spPr>
        <p:txBody>
          <a:bodyPr/>
          <a:lstStyle/>
          <a:p>
            <a:r>
              <a:rPr lang="es-ES" b="1" spc="-1" dirty="0">
                <a:solidFill>
                  <a:srgbClr val="000000"/>
                </a:solidFill>
                <a:uFill>
                  <a:solidFill>
                    <a:srgbClr val="FFFFFF"/>
                  </a:solidFill>
                </a:uFill>
              </a:rPr>
              <a:t>Presentaciones</a:t>
            </a:r>
            <a:endParaRPr lang="en-US" b="1" dirty="0"/>
          </a:p>
        </p:txBody>
      </p:sp>
      <p:sp>
        <p:nvSpPr>
          <p:cNvPr id="3" name="Content Placeholder 2"/>
          <p:cNvSpPr>
            <a:spLocks noGrp="1"/>
          </p:cNvSpPr>
          <p:nvPr>
            <p:ph idx="1"/>
          </p:nvPr>
        </p:nvSpPr>
        <p:spPr>
          <a:xfrm>
            <a:off x="457200" y="1412006"/>
            <a:ext cx="8229600" cy="4525963"/>
          </a:xfrm>
        </p:spPr>
        <p:txBody>
          <a:bodyPr>
            <a:normAutofit fontScale="92500" lnSpcReduction="20000"/>
          </a:bodyPr>
          <a:lstStyle/>
          <a:p>
            <a:pPr marL="343080" indent="-342720" algn="just">
              <a:lnSpc>
                <a:spcPct val="100000"/>
              </a:lnSpc>
            </a:pPr>
            <a:r>
              <a:rPr lang="es-ES" spc="-1" dirty="0">
                <a:solidFill>
                  <a:srgbClr val="000000"/>
                </a:solidFill>
                <a:uFill>
                  <a:solidFill>
                    <a:srgbClr val="FFFFFF"/>
                  </a:solidFill>
                </a:uFill>
              </a:rPr>
              <a:t>Formar pareja con alguien que no conozca.</a:t>
            </a:r>
            <a:endParaRPr lang="es-ES" dirty="0"/>
          </a:p>
          <a:p>
            <a:pPr marL="343080" indent="-342720" algn="just">
              <a:lnSpc>
                <a:spcPct val="100000"/>
              </a:lnSpc>
            </a:pPr>
            <a:r>
              <a:rPr lang="es-ES" spc="-1" dirty="0">
                <a:solidFill>
                  <a:srgbClr val="000000"/>
                </a:solidFill>
                <a:uFill>
                  <a:solidFill>
                    <a:srgbClr val="FFFFFF"/>
                  </a:solidFill>
                </a:uFill>
              </a:rPr>
              <a:t>Tomar 10 minutos para obtener información sobre ellos y brindarnos dicha información:</a:t>
            </a:r>
            <a:endParaRPr lang="es-ES" dirty="0"/>
          </a:p>
          <a:p>
            <a:pPr marL="343080" indent="-342720" algn="just"/>
            <a:r>
              <a:rPr lang="es-ES" spc="-1" dirty="0">
                <a:solidFill>
                  <a:srgbClr val="000000"/>
                </a:solidFill>
                <a:uFill>
                  <a:solidFill>
                    <a:srgbClr val="FFFFFF"/>
                  </a:solidFill>
                </a:uFill>
              </a:rPr>
              <a:t>Su nombre y país</a:t>
            </a:r>
            <a:endParaRPr lang="es-ES" dirty="0"/>
          </a:p>
          <a:p>
            <a:pPr marL="343080" indent="-342720" algn="just"/>
            <a:r>
              <a:rPr lang="es-ES" spc="-1" dirty="0">
                <a:solidFill>
                  <a:srgbClr val="000000"/>
                </a:solidFill>
                <a:uFill>
                  <a:solidFill>
                    <a:srgbClr val="FFFFFF"/>
                  </a:solidFill>
                </a:uFill>
              </a:rPr>
              <a:t>Dónde trabajan</a:t>
            </a:r>
            <a:endParaRPr lang="es-ES" dirty="0"/>
          </a:p>
          <a:p>
            <a:pPr marL="343080" indent="-342720" algn="just"/>
            <a:r>
              <a:rPr lang="es-ES" spc="-1" dirty="0">
                <a:solidFill>
                  <a:srgbClr val="000000"/>
                </a:solidFill>
                <a:uFill>
                  <a:solidFill>
                    <a:srgbClr val="FFFFFF"/>
                  </a:solidFill>
                </a:uFill>
              </a:rPr>
              <a:t>Qué hacen</a:t>
            </a:r>
            <a:endParaRPr lang="es-ES" dirty="0"/>
          </a:p>
          <a:p>
            <a:pPr marL="343080" indent="-342720" algn="just"/>
            <a:r>
              <a:rPr lang="es-ES" spc="-1" dirty="0">
                <a:solidFill>
                  <a:srgbClr val="000000"/>
                </a:solidFill>
                <a:uFill>
                  <a:solidFill>
                    <a:srgbClr val="FFFFFF"/>
                  </a:solidFill>
                </a:uFill>
              </a:rPr>
              <a:t>Su experiencia como formador</a:t>
            </a:r>
            <a:endParaRPr lang="es-ES" dirty="0"/>
          </a:p>
          <a:p>
            <a:pPr marL="343080" indent="-342720" algn="just"/>
            <a:r>
              <a:rPr lang="es-ES" spc="-1" dirty="0">
                <a:solidFill>
                  <a:srgbClr val="000000"/>
                </a:solidFill>
                <a:uFill>
                  <a:solidFill>
                    <a:srgbClr val="FFFFFF"/>
                  </a:solidFill>
                </a:uFill>
              </a:rPr>
              <a:t>Su experiencia en el campo de delitos informáticos</a:t>
            </a:r>
            <a:endParaRPr lang="es-ES" dirty="0"/>
          </a:p>
          <a:p>
            <a:pPr marL="343080" indent="-342720" algn="just"/>
            <a:r>
              <a:rPr lang="es-ES" spc="-1" dirty="0">
                <a:solidFill>
                  <a:srgbClr val="000000"/>
                </a:solidFill>
                <a:uFill>
                  <a:solidFill>
                    <a:srgbClr val="FFFFFF"/>
                  </a:solidFill>
                </a:uFill>
              </a:rPr>
              <a:t>Algo interesante acerca de ellos</a:t>
            </a:r>
            <a:endParaRPr lang="en-US" dirty="0"/>
          </a:p>
        </p:txBody>
      </p:sp>
    </p:spTree>
    <p:extLst>
      <p:ext uri="{BB962C8B-B14F-4D97-AF65-F5344CB8AC3E}">
        <p14:creationId xmlns:p14="http://schemas.microsoft.com/office/powerpoint/2010/main" val="2102848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fontScale="92500"/>
          </a:bodyPr>
          <a:lstStyle/>
          <a:p>
            <a:pPr marL="343080" indent="-342720">
              <a:lnSpc>
                <a:spcPct val="100000"/>
              </a:lnSpc>
            </a:pPr>
            <a:r>
              <a:rPr lang="es-ES" sz="2800" spc="-1" dirty="0">
                <a:solidFill>
                  <a:srgbClr val="000000"/>
                </a:solidFill>
                <a:uFill>
                  <a:solidFill>
                    <a:srgbClr val="FFFFFF"/>
                  </a:solidFill>
                </a:uFill>
              </a:rPr>
              <a:t>Al término de esta sesión, los participantes serán capaces de:</a:t>
            </a:r>
            <a:endParaRPr lang="es-ES" sz="2800" dirty="0"/>
          </a:p>
          <a:p>
            <a:pPr marL="355680" indent="-342720"/>
            <a:r>
              <a:rPr lang="es-ES" sz="2800" spc="-1" dirty="0">
                <a:solidFill>
                  <a:srgbClr val="000000"/>
                </a:solidFill>
                <a:uFill>
                  <a:solidFill>
                    <a:srgbClr val="FFFFFF"/>
                  </a:solidFill>
                </a:uFill>
              </a:rPr>
              <a:t>Proporcionar a los participantes información sobre la necesidad del curso de formación, su propósito y objetivos. </a:t>
            </a:r>
            <a:endParaRPr lang="es-ES" sz="2800" dirty="0"/>
          </a:p>
          <a:p>
            <a:pPr marL="355680" indent="-342720"/>
            <a:r>
              <a:rPr lang="es-ES" sz="2800" spc="-1" dirty="0">
                <a:solidFill>
                  <a:srgbClr val="000000"/>
                </a:solidFill>
                <a:uFill>
                  <a:solidFill>
                    <a:srgbClr val="FFFFFF"/>
                  </a:solidFill>
                </a:uFill>
              </a:rPr>
              <a:t>Asegurarse de que los participantes tengan suficiente información sobre el programa de actividades y el calendario.  </a:t>
            </a:r>
            <a:endParaRPr lang="es-ES" sz="2800" dirty="0"/>
          </a:p>
          <a:p>
            <a:pPr marL="355680" indent="-342720"/>
            <a:r>
              <a:rPr lang="es-ES" sz="2800" spc="-1" dirty="0">
                <a:solidFill>
                  <a:srgbClr val="000000"/>
                </a:solidFill>
                <a:uFill>
                  <a:solidFill>
                    <a:srgbClr val="FFFFFF"/>
                  </a:solidFill>
                </a:uFill>
              </a:rPr>
              <a:t>Brindar información sobre los aspectos administrativos, de salud y seguridad del curso. </a:t>
            </a:r>
            <a:endParaRPr lang="es-ES" sz="2800" dirty="0"/>
          </a:p>
          <a:p>
            <a:pPr marL="355680" indent="-342720"/>
            <a:r>
              <a:rPr lang="es-ES" sz="2800" spc="-1" dirty="0">
                <a:solidFill>
                  <a:srgbClr val="000000"/>
                </a:solidFill>
                <a:uFill>
                  <a:solidFill>
                    <a:srgbClr val="FFFFFF"/>
                  </a:solidFill>
                </a:uFill>
              </a:rPr>
              <a:t>Presentar a los participantes a los formadores y demás delegados.</a:t>
            </a:r>
            <a:endParaRPr lang="en-GB" sz="2800" dirty="0"/>
          </a:p>
          <a:p>
            <a:pPr marL="0" indent="0">
              <a:buNone/>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normAutofit fontScale="90000"/>
          </a:bodyPr>
          <a:lstStyle/>
          <a:p>
            <a:r>
              <a:rPr lang="es-ES" b="1" spc="-1" dirty="0">
                <a:solidFill>
                  <a:srgbClr val="000000"/>
                </a:solidFill>
                <a:uFill>
                  <a:solidFill>
                    <a:srgbClr val="FFFFFF"/>
                  </a:solidFill>
                </a:uFill>
              </a:rPr>
              <a:t>Resumen de los objetivos de la sesión</a:t>
            </a:r>
            <a:endParaRPr lang="en-US" b="1" dirty="0"/>
          </a:p>
        </p:txBody>
      </p:sp>
    </p:spTree>
    <p:extLst>
      <p:ext uri="{BB962C8B-B14F-4D97-AF65-F5344CB8AC3E}">
        <p14:creationId xmlns:p14="http://schemas.microsoft.com/office/powerpoint/2010/main" val="3452271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s-ES" sz="5400" b="1" spc="-1" dirty="0">
                <a:solidFill>
                  <a:srgbClr val="000000"/>
                </a:solidFill>
                <a:uFill>
                  <a:solidFill>
                    <a:srgbClr val="FFFFFF"/>
                  </a:solidFill>
                </a:uFill>
              </a:rPr>
              <a:t>Preguntas</a:t>
            </a:r>
            <a:endParaRPr lang="en-GB" sz="5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s-ES" b="1" spc="-1" dirty="0">
                <a:solidFill>
                  <a:srgbClr val="000000"/>
                </a:solidFill>
                <a:uFill>
                  <a:solidFill>
                    <a:srgbClr val="FFFFFF"/>
                  </a:solidFill>
                </a:uFill>
              </a:rPr>
              <a:t>Salud y seguridad</a:t>
            </a:r>
            <a:endParaRPr lang="en-US" b="1" dirty="0"/>
          </a:p>
        </p:txBody>
      </p:sp>
      <p:sp>
        <p:nvSpPr>
          <p:cNvPr id="4" name="Rectangle 3"/>
          <p:cNvSpPr>
            <a:spLocks noGrp="1" noChangeArrowheads="1"/>
          </p:cNvSpPr>
          <p:nvPr>
            <p:ph idx="1"/>
          </p:nvPr>
        </p:nvSpPr>
        <p:spPr/>
        <p:txBody>
          <a:bodyPr>
            <a:normAutofit fontScale="92500" lnSpcReduction="10000"/>
          </a:bodyPr>
          <a:lstStyle/>
          <a:p>
            <a:pPr marL="343080" indent="-342720">
              <a:lnSpc>
                <a:spcPct val="150000"/>
              </a:lnSpc>
            </a:pPr>
            <a:r>
              <a:rPr lang="es-ES" spc="-1" dirty="0">
                <a:solidFill>
                  <a:srgbClr val="000000"/>
                </a:solidFill>
                <a:uFill>
                  <a:solidFill>
                    <a:srgbClr val="FFFFFF"/>
                  </a:solidFill>
                </a:uFill>
              </a:rPr>
              <a:t>Salidas de emergencia</a:t>
            </a:r>
            <a:endParaRPr lang="es-ES" dirty="0"/>
          </a:p>
          <a:p>
            <a:pPr marL="343080" indent="-342720">
              <a:lnSpc>
                <a:spcPct val="150000"/>
              </a:lnSpc>
            </a:pPr>
            <a:r>
              <a:rPr lang="es-ES" spc="-1" dirty="0">
                <a:solidFill>
                  <a:srgbClr val="000000"/>
                </a:solidFill>
                <a:uFill>
                  <a:solidFill>
                    <a:srgbClr val="FFFFFF"/>
                  </a:solidFill>
                </a:uFill>
              </a:rPr>
              <a:t>Alarmas contra incendios</a:t>
            </a:r>
            <a:endParaRPr lang="es-ES" dirty="0"/>
          </a:p>
          <a:p>
            <a:pPr marL="343080" indent="-342720">
              <a:lnSpc>
                <a:spcPct val="150000"/>
              </a:lnSpc>
            </a:pPr>
            <a:r>
              <a:rPr lang="es-ES" spc="-1" dirty="0">
                <a:solidFill>
                  <a:srgbClr val="000000"/>
                </a:solidFill>
                <a:uFill>
                  <a:solidFill>
                    <a:srgbClr val="FFFFFF"/>
                  </a:solidFill>
                </a:uFill>
              </a:rPr>
              <a:t>Servicios</a:t>
            </a:r>
            <a:endParaRPr lang="es-ES" dirty="0"/>
          </a:p>
          <a:p>
            <a:pPr marL="343080" indent="-342720">
              <a:lnSpc>
                <a:spcPct val="150000"/>
              </a:lnSpc>
            </a:pPr>
            <a:r>
              <a:rPr lang="es-ES" spc="-1" dirty="0">
                <a:solidFill>
                  <a:srgbClr val="000000"/>
                </a:solidFill>
                <a:uFill>
                  <a:solidFill>
                    <a:srgbClr val="FFFFFF"/>
                  </a:solidFill>
                </a:uFill>
              </a:rPr>
              <a:t>Área para fumar</a:t>
            </a:r>
            <a:endParaRPr lang="es-ES" dirty="0"/>
          </a:p>
          <a:p>
            <a:pPr marL="343080" indent="-342720">
              <a:lnSpc>
                <a:spcPct val="150000"/>
              </a:lnSpc>
            </a:pPr>
            <a:r>
              <a:rPr lang="es-ES" spc="-1" dirty="0">
                <a:solidFill>
                  <a:srgbClr val="000000"/>
                </a:solidFill>
                <a:uFill>
                  <a:solidFill>
                    <a:srgbClr val="FFFFFF"/>
                  </a:solidFill>
                </a:uFill>
              </a:rPr>
              <a:t>Teléfonos móviles y </a:t>
            </a:r>
            <a:r>
              <a:rPr lang="es-ES" spc="-1" dirty="0" err="1">
                <a:solidFill>
                  <a:srgbClr val="000000"/>
                </a:solidFill>
                <a:uFill>
                  <a:solidFill>
                    <a:srgbClr val="FFFFFF"/>
                  </a:solidFill>
                </a:uFill>
              </a:rPr>
              <a:t>bipeers</a:t>
            </a:r>
            <a:r>
              <a:rPr lang="es-ES" spc="-1" dirty="0">
                <a:solidFill>
                  <a:srgbClr val="000000"/>
                </a:solidFill>
                <a:uFill>
                  <a:solidFill>
                    <a:srgbClr val="FFFFFF"/>
                  </a:solidFill>
                </a:uFill>
              </a:rPr>
              <a:t> </a:t>
            </a:r>
            <a:endParaRPr lang="es-ES" dirty="0"/>
          </a:p>
          <a:p>
            <a:pPr marL="343080" indent="-342720">
              <a:lnSpc>
                <a:spcPct val="150000"/>
              </a:lnSpc>
            </a:pPr>
            <a:r>
              <a:rPr lang="es-ES" spc="-1" dirty="0">
                <a:solidFill>
                  <a:srgbClr val="000000"/>
                </a:solidFill>
                <a:uFill>
                  <a:solidFill>
                    <a:srgbClr val="FFFFFF"/>
                  </a:solidFill>
                </a:uFill>
              </a:rPr>
              <a:t>Descansos y refrigerios</a:t>
            </a:r>
            <a:endParaRPr lang="en-GB" dirty="0"/>
          </a:p>
        </p:txBody>
      </p:sp>
      <p:pic>
        <p:nvPicPr>
          <p:cNvPr id="5" name="Picture 4"/>
          <p:cNvPicPr>
            <a:picLocks noChangeAspect="1"/>
          </p:cNvPicPr>
          <p:nvPr/>
        </p:nvPicPr>
        <p:blipFill>
          <a:blip r:embed="rId3"/>
          <a:stretch>
            <a:fillRect/>
          </a:stretch>
        </p:blipFill>
        <p:spPr>
          <a:xfrm>
            <a:off x="6315437" y="1625600"/>
            <a:ext cx="2260600" cy="3594100"/>
          </a:xfrm>
          <a:prstGeom prst="rect">
            <a:avLst/>
          </a:prstGeom>
        </p:spPr>
      </p:pic>
    </p:spTree>
    <p:extLst>
      <p:ext uri="{BB962C8B-B14F-4D97-AF65-F5344CB8AC3E}">
        <p14:creationId xmlns:p14="http://schemas.microsoft.com/office/powerpoint/2010/main" val="2997438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s-ES" sz="3200" b="1" spc="-1" dirty="0">
                <a:solidFill>
                  <a:srgbClr val="122031"/>
                </a:solidFill>
                <a:uFill>
                  <a:solidFill>
                    <a:srgbClr val="FFFFFF"/>
                  </a:solidFill>
                </a:uFill>
              </a:rPr>
              <a:t>Introducción</a:t>
            </a:r>
            <a:endParaRPr lang="en-US" sz="3200" dirty="0"/>
          </a:p>
        </p:txBody>
      </p:sp>
    </p:spTree>
    <p:extLst>
      <p:ext uri="{BB962C8B-B14F-4D97-AF65-F5344CB8AC3E}">
        <p14:creationId xmlns:p14="http://schemas.microsoft.com/office/powerpoint/2010/main" val="2750430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lstStyle/>
          <a:p>
            <a:r>
              <a:rPr lang="en-US" b="1" dirty="0"/>
              <a:t> </a:t>
            </a:r>
            <a:r>
              <a:rPr lang="es-ES" b="1" spc="-1" dirty="0">
                <a:solidFill>
                  <a:srgbClr val="000000"/>
                </a:solidFill>
                <a:uFill>
                  <a:solidFill>
                    <a:srgbClr val="FFFFFF"/>
                  </a:solidFill>
                </a:uFill>
              </a:rPr>
              <a:t>Antecedentes del curso</a:t>
            </a:r>
            <a:endParaRPr lang="en-US" b="1" dirty="0"/>
          </a:p>
        </p:txBody>
      </p:sp>
      <p:sp>
        <p:nvSpPr>
          <p:cNvPr id="3" name="Content Placeholder 2"/>
          <p:cNvSpPr>
            <a:spLocks noGrp="1"/>
          </p:cNvSpPr>
          <p:nvPr>
            <p:ph idx="1"/>
          </p:nvPr>
        </p:nvSpPr>
        <p:spPr>
          <a:xfrm>
            <a:off x="457200" y="1600200"/>
            <a:ext cx="8229600" cy="4898158"/>
          </a:xfrm>
        </p:spPr>
        <p:txBody>
          <a:bodyPr>
            <a:normAutofit fontScale="92500"/>
          </a:bodyPr>
          <a:lstStyle/>
          <a:p>
            <a:pPr marL="343080" indent="-342720" algn="just"/>
            <a:r>
              <a:rPr lang="es-ES" spc="-1" dirty="0">
                <a:solidFill>
                  <a:srgbClr val="000000"/>
                </a:solidFill>
                <a:uFill>
                  <a:solidFill>
                    <a:srgbClr val="FFFFFF"/>
                  </a:solidFill>
                </a:uFill>
              </a:rPr>
              <a:t>El título de este curso es «Formación Avanzada sobre Delitos Cibernéticos y Evidencias Electrónicas para Jueces y Fiscales». </a:t>
            </a:r>
            <a:endParaRPr lang="es-ES" dirty="0"/>
          </a:p>
          <a:p>
            <a:pPr marL="343080" indent="-342720" algn="just"/>
            <a:r>
              <a:rPr lang="es-ES" spc="-1" dirty="0">
                <a:solidFill>
                  <a:srgbClr val="000000"/>
                </a:solidFill>
                <a:uFill>
                  <a:solidFill>
                    <a:srgbClr val="FFFFFF"/>
                  </a:solidFill>
                </a:uFill>
              </a:rPr>
              <a:t>Este curso se ha desarrollado como resultado del proyecto común de la Unión Europea y el Consejo de Europa sobre la Cooperación Regional en los Delitos Cibernéticos en la región del Instrumento de Preadhesión (IPA).</a:t>
            </a:r>
            <a:endParaRPr lang="es-ES" dirty="0"/>
          </a:p>
          <a:p>
            <a:pPr marL="343080" indent="-342720" algn="just"/>
            <a:r>
              <a:rPr lang="es-ES" b="1" spc="-1" dirty="0">
                <a:solidFill>
                  <a:srgbClr val="000000"/>
                </a:solidFill>
                <a:uFill>
                  <a:solidFill>
                    <a:srgbClr val="FFFFFF"/>
                  </a:solidFill>
                </a:uFill>
              </a:rPr>
              <a:t>Esta formación ha sido actualizada a través de los proyectos GLACY y GLACY+</a:t>
            </a:r>
            <a:r>
              <a:rPr lang="es-ES" spc="-1" dirty="0">
                <a:solidFill>
                  <a:srgbClr val="000000"/>
                </a:solidFill>
                <a:uFill>
                  <a:solidFill>
                    <a:srgbClr val="FFFFFF"/>
                  </a:solidFill>
                </a:uFill>
              </a:rPr>
              <a:t>.</a:t>
            </a:r>
            <a:endParaRPr lang="en-GB" dirty="0"/>
          </a:p>
        </p:txBody>
      </p:sp>
    </p:spTree>
    <p:extLst>
      <p:ext uri="{BB962C8B-B14F-4D97-AF65-F5344CB8AC3E}">
        <p14:creationId xmlns:p14="http://schemas.microsoft.com/office/powerpoint/2010/main" val="1605808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9833"/>
          </a:xfrm>
        </p:spPr>
        <p:txBody>
          <a:bodyPr>
            <a:normAutofit fontScale="90000"/>
          </a:bodyPr>
          <a:lstStyle/>
          <a:p>
            <a:r>
              <a:rPr lang="es-ES" b="1" spc="-1" dirty="0">
                <a:solidFill>
                  <a:srgbClr val="000000"/>
                </a:solidFill>
                <a:uFill>
                  <a:solidFill>
                    <a:srgbClr val="FFFFFF"/>
                  </a:solidFill>
                </a:uFill>
              </a:rPr>
              <a:t>¿Por qué es esta formación necesaria?</a:t>
            </a:r>
            <a:endParaRPr lang="en-US" b="1" dirty="0"/>
          </a:p>
        </p:txBody>
      </p:sp>
      <p:sp>
        <p:nvSpPr>
          <p:cNvPr id="3" name="Content Placeholder 2"/>
          <p:cNvSpPr>
            <a:spLocks noGrp="1"/>
          </p:cNvSpPr>
          <p:nvPr>
            <p:ph idx="1"/>
          </p:nvPr>
        </p:nvSpPr>
        <p:spPr>
          <a:xfrm>
            <a:off x="457200" y="1292772"/>
            <a:ext cx="8229600" cy="5290590"/>
          </a:xfrm>
        </p:spPr>
        <p:txBody>
          <a:bodyPr>
            <a:normAutofit fontScale="70000" lnSpcReduction="20000"/>
          </a:bodyPr>
          <a:lstStyle/>
          <a:p>
            <a:pPr marL="343080" indent="-342720" algn="just">
              <a:lnSpc>
                <a:spcPct val="120000"/>
              </a:lnSpc>
            </a:pPr>
            <a:r>
              <a:rPr lang="es-ES" sz="3800" spc="-1" dirty="0">
                <a:solidFill>
                  <a:srgbClr val="000000"/>
                </a:solidFill>
                <a:uFill>
                  <a:solidFill>
                    <a:srgbClr val="FFFFFF"/>
                  </a:solidFill>
                </a:uFill>
              </a:rPr>
              <a:t>Los jueces y los fiscales desempeñan un papel importante en la investigación y enjuiciamiento de personas o grupos que han cometido hechos delictivos. </a:t>
            </a:r>
            <a:endParaRPr lang="es-ES" sz="4000" dirty="0"/>
          </a:p>
          <a:p>
            <a:pPr algn="just">
              <a:lnSpc>
                <a:spcPct val="120000"/>
              </a:lnSpc>
            </a:pPr>
            <a:endParaRPr lang="es-ES" sz="4000" dirty="0"/>
          </a:p>
          <a:p>
            <a:pPr marL="343080" indent="-342720" algn="just">
              <a:lnSpc>
                <a:spcPct val="120000"/>
              </a:lnSpc>
            </a:pPr>
            <a:r>
              <a:rPr lang="es-ES" sz="3800" spc="-1" dirty="0">
                <a:solidFill>
                  <a:srgbClr val="000000"/>
                </a:solidFill>
                <a:uFill>
                  <a:solidFill>
                    <a:srgbClr val="FFFFFF"/>
                  </a:solidFill>
                </a:uFill>
              </a:rPr>
              <a:t>Con el incremento del número de supuestos en los que los delitos tienen elementos del delito cibernético, existe una mayor necesidad de que los jueces y fiscales estén adecuadamente capacitados para comprender la naturaleza de estos delitos y también para tener conocimiento de la legislación y los instrumentos jurídicos para la cooperación internacional disponibles para manejar los casos de delitos cibernéticos.</a:t>
            </a:r>
            <a:endParaRPr lang="en-GB" sz="3800" dirty="0"/>
          </a:p>
          <a:p>
            <a:pPr>
              <a:buNone/>
            </a:pPr>
            <a:endParaRPr lang="en-US" dirty="0"/>
          </a:p>
        </p:txBody>
      </p:sp>
    </p:spTree>
    <p:extLst>
      <p:ext uri="{BB962C8B-B14F-4D97-AF65-F5344CB8AC3E}">
        <p14:creationId xmlns:p14="http://schemas.microsoft.com/office/powerpoint/2010/main" val="243130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077218"/>
          </a:xfrm>
          <a:prstGeom prst="rect">
            <a:avLst/>
          </a:prstGeom>
          <a:noFill/>
        </p:spPr>
        <p:txBody>
          <a:bodyPr wrap="square" rtlCol="0">
            <a:spAutoFit/>
          </a:bodyPr>
          <a:lstStyle/>
          <a:p>
            <a:pPr algn="ctr"/>
            <a:r>
              <a:rPr lang="es-ES" sz="3200" b="1" spc="-1" dirty="0">
                <a:solidFill>
                  <a:srgbClr val="122031"/>
                </a:solidFill>
                <a:uFill>
                  <a:solidFill>
                    <a:srgbClr val="FFFFFF"/>
                  </a:solidFill>
                </a:uFill>
              </a:rPr>
              <a:t>Propósitos y objetivos</a:t>
            </a:r>
            <a:endParaRPr lang="en-US" sz="3200" dirty="0"/>
          </a:p>
        </p:txBody>
      </p:sp>
    </p:spTree>
    <p:extLst>
      <p:ext uri="{BB962C8B-B14F-4D97-AF65-F5344CB8AC3E}">
        <p14:creationId xmlns:p14="http://schemas.microsoft.com/office/powerpoint/2010/main" val="192048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s-ES" b="1" spc="-1" dirty="0">
                <a:solidFill>
                  <a:srgbClr val="000000"/>
                </a:solidFill>
                <a:uFill>
                  <a:solidFill>
                    <a:srgbClr val="FFFFFF"/>
                  </a:solidFill>
                </a:uFill>
              </a:rPr>
              <a:t>Propósito del curso</a:t>
            </a:r>
            <a:endParaRPr lang="en-US" b="1" dirty="0"/>
          </a:p>
        </p:txBody>
      </p:sp>
      <p:sp>
        <p:nvSpPr>
          <p:cNvPr id="3" name="Content Placeholder 2"/>
          <p:cNvSpPr>
            <a:spLocks noGrp="1"/>
          </p:cNvSpPr>
          <p:nvPr>
            <p:ph idx="1"/>
          </p:nvPr>
        </p:nvSpPr>
        <p:spPr>
          <a:xfrm>
            <a:off x="457200" y="1340962"/>
            <a:ext cx="8229600" cy="5363849"/>
          </a:xfrm>
        </p:spPr>
        <p:txBody>
          <a:bodyPr>
            <a:normAutofit fontScale="92500" lnSpcReduction="10000"/>
          </a:bodyPr>
          <a:lstStyle/>
          <a:p>
            <a:pPr marL="343080" indent="-342720" algn="just"/>
            <a:r>
              <a:rPr lang="es-ES" spc="-1" dirty="0">
                <a:solidFill>
                  <a:srgbClr val="000000"/>
                </a:solidFill>
                <a:uFill>
                  <a:solidFill>
                    <a:srgbClr val="FFFFFF"/>
                  </a:solidFill>
                </a:uFill>
              </a:rPr>
              <a:t>El propósito del curso es proporcionar los conocimientos y habilidades necesarias para permitir que los jueces y fiscales cumplan con sus funciones en relación a las investigaciones sobre los delitos informáticos.  </a:t>
            </a:r>
            <a:endParaRPr lang="es-ES" dirty="0"/>
          </a:p>
          <a:p>
            <a:pPr algn="just">
              <a:lnSpc>
                <a:spcPct val="100000"/>
              </a:lnSpc>
            </a:pPr>
            <a:endParaRPr lang="es-ES" dirty="0"/>
          </a:p>
          <a:p>
            <a:pPr marL="343080" indent="-342720" algn="just"/>
            <a:r>
              <a:rPr lang="es-ES" spc="-1" dirty="0">
                <a:solidFill>
                  <a:srgbClr val="000000"/>
                </a:solidFill>
                <a:uFill>
                  <a:solidFill>
                    <a:srgbClr val="FFFFFF"/>
                  </a:solidFill>
                </a:uFill>
              </a:rPr>
              <a:t>Este curso está diseñado para desarrollar los resultados de aprendizaje del curso de formación básica sobre delitos cibernéticos para jueces y fiscales y sólo deben asistir a este curso aquellos que hayan completado el curso básico satisfactoriamente.</a:t>
            </a:r>
            <a:r>
              <a:rPr lang="en-US" dirty="0"/>
              <a:t>  </a:t>
            </a:r>
            <a:endParaRPr lang="en-GB" dirty="0"/>
          </a:p>
          <a:p>
            <a:endParaRPr lang="en-US" sz="3600" dirty="0"/>
          </a:p>
        </p:txBody>
      </p:sp>
    </p:spTree>
    <p:extLst>
      <p:ext uri="{BB962C8B-B14F-4D97-AF65-F5344CB8AC3E}">
        <p14:creationId xmlns:p14="http://schemas.microsoft.com/office/powerpoint/2010/main" val="4170119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74389"/>
            <a:ext cx="8512512" cy="4891767"/>
          </a:xfrm>
        </p:spPr>
        <p:txBody>
          <a:bodyPr>
            <a:normAutofit lnSpcReduction="10000"/>
          </a:bodyPr>
          <a:lstStyle/>
          <a:p>
            <a:pPr marL="343080" indent="-342720">
              <a:lnSpc>
                <a:spcPct val="100000"/>
              </a:lnSpc>
            </a:pPr>
            <a:r>
              <a:rPr lang="es-ES" spc="-1" dirty="0">
                <a:solidFill>
                  <a:srgbClr val="000000"/>
                </a:solidFill>
                <a:uFill>
                  <a:solidFill>
                    <a:srgbClr val="FFFFFF"/>
                  </a:solidFill>
                </a:uFill>
              </a:rPr>
              <a:t>Al término de esta sesión, los participantes serán capaces de:</a:t>
            </a:r>
            <a:endParaRPr lang="es-ES" dirty="0"/>
          </a:p>
          <a:p>
            <a:pPr marL="343080" indent="-342720">
              <a:lnSpc>
                <a:spcPct val="100000"/>
              </a:lnSpc>
              <a:spcBef>
                <a:spcPts val="0"/>
              </a:spcBef>
            </a:pPr>
            <a:endParaRPr lang="es-ES" dirty="0"/>
          </a:p>
          <a:p>
            <a:pPr marL="343080" indent="-342720"/>
            <a:r>
              <a:rPr lang="es-ES" sz="2800" spc="-1" dirty="0">
                <a:solidFill>
                  <a:srgbClr val="000000"/>
                </a:solidFill>
                <a:uFill>
                  <a:solidFill>
                    <a:srgbClr val="FFFFFF"/>
                  </a:solidFill>
                </a:uFill>
              </a:rPr>
              <a:t>Identificar a los formadores y demás participantes</a:t>
            </a:r>
            <a:endParaRPr lang="es-ES" sz="2800" dirty="0"/>
          </a:p>
          <a:p>
            <a:pPr marL="343080" indent="-342720"/>
            <a:r>
              <a:rPr lang="es-ES" sz="2800" spc="-1" dirty="0">
                <a:solidFill>
                  <a:srgbClr val="000000"/>
                </a:solidFill>
                <a:uFill>
                  <a:solidFill>
                    <a:srgbClr val="FFFFFF"/>
                  </a:solidFill>
                </a:uFill>
              </a:rPr>
              <a:t>Tratar el propósito general del curso</a:t>
            </a:r>
            <a:endParaRPr lang="es-ES" sz="2800" dirty="0"/>
          </a:p>
          <a:p>
            <a:pPr marL="343080" indent="-342720"/>
            <a:r>
              <a:rPr lang="es-ES" sz="2800" spc="-1" dirty="0">
                <a:solidFill>
                  <a:srgbClr val="000000"/>
                </a:solidFill>
                <a:uFill>
                  <a:solidFill>
                    <a:srgbClr val="FFFFFF"/>
                  </a:solidFill>
                </a:uFill>
              </a:rPr>
              <a:t>Explicar por qué este curso es necesario</a:t>
            </a:r>
            <a:endParaRPr lang="es-ES" sz="2800" dirty="0"/>
          </a:p>
          <a:p>
            <a:pPr marL="343080" indent="-342720"/>
            <a:r>
              <a:rPr lang="es-ES" sz="2800" spc="-1" dirty="0">
                <a:solidFill>
                  <a:srgbClr val="000000"/>
                </a:solidFill>
                <a:uFill>
                  <a:solidFill>
                    <a:srgbClr val="FFFFFF"/>
                  </a:solidFill>
                </a:uFill>
              </a:rPr>
              <a:t>Registrar las distintas partes del calendario y las actividades del curso</a:t>
            </a:r>
            <a:endParaRPr lang="es-ES" sz="2800" dirty="0"/>
          </a:p>
          <a:p>
            <a:pPr marL="343080" indent="-342720"/>
            <a:r>
              <a:rPr lang="es-ES" sz="2800" spc="-1" dirty="0">
                <a:solidFill>
                  <a:srgbClr val="000000"/>
                </a:solidFill>
                <a:uFill>
                  <a:solidFill>
                    <a:srgbClr val="FFFFFF"/>
                  </a:solidFill>
                </a:uFill>
              </a:rPr>
              <a:t>Registrar los procedimientos de salud y seguridad del lugar</a:t>
            </a:r>
            <a:r>
              <a:rPr lang="en-GB" dirty="0"/>
              <a:t> </a:t>
            </a:r>
            <a:endParaRPr lang="en-US" b="1" dirty="0"/>
          </a:p>
          <a:p>
            <a:pPr>
              <a:buFont typeface="Wingdings" charset="2"/>
              <a:buChar char="²"/>
            </a:pPr>
            <a:endParaRPr lang="en-US"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s-ES" b="1" spc="-1" dirty="0">
                <a:solidFill>
                  <a:srgbClr val="000000"/>
                </a:solidFill>
                <a:uFill>
                  <a:solidFill>
                    <a:srgbClr val="FFFFFF"/>
                  </a:solidFill>
                </a:uFill>
              </a:rPr>
              <a:t>Objetivos de la sesión</a:t>
            </a:r>
            <a:endParaRPr lang="en-US" b="1" dirty="0"/>
          </a:p>
        </p:txBody>
      </p:sp>
      <p:pic>
        <p:nvPicPr>
          <p:cNvPr id="5" name="Picture 4"/>
          <p:cNvPicPr>
            <a:picLocks noChangeAspect="1"/>
          </p:cNvPicPr>
          <p:nvPr/>
        </p:nvPicPr>
        <p:blipFill>
          <a:blip r:embed="rId2"/>
          <a:stretch>
            <a:fillRect/>
          </a:stretch>
        </p:blipFill>
        <p:spPr>
          <a:xfrm>
            <a:off x="1" y="5630001"/>
            <a:ext cx="1845354" cy="1227999"/>
          </a:xfrm>
          <a:prstGeom prst="rect">
            <a:avLst/>
          </a:prstGeom>
        </p:spPr>
      </p:pic>
    </p:spTree>
    <p:extLst>
      <p:ext uri="{BB962C8B-B14F-4D97-AF65-F5344CB8AC3E}">
        <p14:creationId xmlns:p14="http://schemas.microsoft.com/office/powerpoint/2010/main" val="1678590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s-ES" sz="3200" b="1" spc="-1" dirty="0">
                <a:solidFill>
                  <a:srgbClr val="122031"/>
                </a:solidFill>
                <a:uFill>
                  <a:solidFill>
                    <a:srgbClr val="FFFFFF"/>
                  </a:solidFill>
                </a:uFill>
              </a:rPr>
              <a:t>Formadores</a:t>
            </a:r>
            <a:endParaRPr lang="en-US" sz="3200" dirty="0"/>
          </a:p>
        </p:txBody>
      </p:sp>
    </p:spTree>
    <p:extLst>
      <p:ext uri="{BB962C8B-B14F-4D97-AF65-F5344CB8AC3E}">
        <p14:creationId xmlns:p14="http://schemas.microsoft.com/office/powerpoint/2010/main" val="31676669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2907</TotalTime>
  <Words>1246</Words>
  <Application>Microsoft Macintosh PowerPoint</Application>
  <PresentationFormat>Presentación en pantalla (4:3)</PresentationFormat>
  <Paragraphs>104</Paragraphs>
  <Slides>17</Slides>
  <Notes>12</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17</vt:i4>
      </vt:variant>
    </vt:vector>
  </HeadingPairs>
  <TitlesOfParts>
    <vt:vector size="21" baseType="lpstr">
      <vt:lpstr>Arial</vt:lpstr>
      <vt:lpstr>Calibri</vt:lpstr>
      <vt:lpstr>Wingdings</vt:lpstr>
      <vt:lpstr>Office Theme</vt:lpstr>
      <vt:lpstr>Formación Avanzada sobre Delitos Cibernéticos para Jueces y Fiscales</vt:lpstr>
      <vt:lpstr>Salud y seguridad</vt:lpstr>
      <vt:lpstr>Presentación de PowerPoint</vt:lpstr>
      <vt:lpstr> Antecedentes del curso</vt:lpstr>
      <vt:lpstr>¿Por qué es esta formación necesaria?</vt:lpstr>
      <vt:lpstr>Presentación de PowerPoint</vt:lpstr>
      <vt:lpstr>Propósito del curso</vt:lpstr>
      <vt:lpstr>Objetivos de la sesión</vt:lpstr>
      <vt:lpstr>Presentación de PowerPoint</vt:lpstr>
      <vt:lpstr>Formadores</vt:lpstr>
      <vt:lpstr>Presentación de PowerPoint</vt:lpstr>
      <vt:lpstr>Metodología</vt:lpstr>
      <vt:lpstr>Calendario del curso Programa del curso «avanzado» sobre Delitos Cibernéticos y Evidencias Electrónicas</vt:lpstr>
      <vt:lpstr>Presentación de PowerPoint</vt:lpstr>
      <vt:lpstr>Presentaciones</vt:lpstr>
      <vt:lpstr>Resumen de los objetivos de la sesión</vt:lpstr>
      <vt:lpstr>Presentación de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Ademas lo más</cp:lastModifiedBy>
  <cp:revision>34</cp:revision>
  <dcterms:created xsi:type="dcterms:W3CDTF">2012-01-30T11:04:42Z</dcterms:created>
  <dcterms:modified xsi:type="dcterms:W3CDTF">2019-04-10T16:20:28Z</dcterms:modified>
</cp:coreProperties>
</file>